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61" r:id="rId5"/>
    <p:sldId id="263" r:id="rId6"/>
    <p:sldId id="264" r:id="rId7"/>
    <p:sldId id="268" r:id="rId8"/>
    <p:sldId id="258" r:id="rId9"/>
    <p:sldId id="270" r:id="rId10"/>
    <p:sldId id="269" r:id="rId11"/>
    <p:sldId id="267" r:id="rId12"/>
    <p:sldId id="266" r:id="rId13"/>
    <p:sldId id="265" r:id="rId14"/>
    <p:sldId id="26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586"/>
    <a:srgbClr val="1C4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75256"/>
  </p:normalViewPr>
  <p:slideViewPr>
    <p:cSldViewPr snapToGrid="0">
      <p:cViewPr varScale="1">
        <p:scale>
          <a:sx n="87" d="100"/>
          <a:sy n="87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EB048-3F2D-094E-A9CA-2008D00F33DB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9F2A-2E39-5B43-B29D-5D93382E8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3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1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47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Kroger and </a:t>
            </a:r>
            <a:r>
              <a:rPr lang="en-US" dirty="0" err="1"/>
              <a:t>walmet</a:t>
            </a:r>
            <a:r>
              <a:rPr lang="en-US" dirty="0"/>
              <a:t> med list</a:t>
            </a:r>
          </a:p>
          <a:p>
            <a:r>
              <a:rPr lang="en-US" dirty="0"/>
              <a:t>Prompt for plan and </a:t>
            </a:r>
            <a:r>
              <a:rPr lang="en-US" dirty="0" err="1"/>
              <a:t>assemtn</a:t>
            </a:r>
            <a:endParaRPr lang="en-US" dirty="0"/>
          </a:p>
          <a:p>
            <a:r>
              <a:rPr lang="en-US" dirty="0"/>
              <a:t>User preference (van Neen Paper)</a:t>
            </a:r>
            <a:br>
              <a:rPr lang="en-US" dirty="0"/>
            </a:br>
            <a:r>
              <a:rPr lang="en-US" dirty="0"/>
              <a:t>prompt benchmarking (</a:t>
            </a:r>
            <a:r>
              <a:rPr lang="en-US" dirty="0" err="1"/>
              <a:t>sciSpaCy</a:t>
            </a:r>
            <a:r>
              <a:rPr lang="en-US" dirty="0"/>
              <a:t>) next meeting </a:t>
            </a:r>
          </a:p>
          <a:p>
            <a:r>
              <a:rPr lang="en-US" dirty="0"/>
              <a:t>Adding new synthetic patients.</a:t>
            </a:r>
          </a:p>
          <a:p>
            <a:r>
              <a:rPr lang="en-US" dirty="0"/>
              <a:t>Parsing the html into a prompt (needs to call labs)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6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9F2A-2E39-5B43-B29D-5D93382E80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82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5026-2517-F715-7254-433DFC184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569CD-36AC-0AEE-49F7-50E8CD8BB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SF Pro Text" pitchFamily="2" charset="0"/>
                <a:ea typeface="SF Pro Text" pitchFamily="2" charset="0"/>
                <a:cs typeface="SF Pro Tex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DE8D5-A307-9976-4F3B-BC14A55E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72F2-A00E-E1DF-EEB2-B1DCEA0E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242E-B4EE-0F04-316F-CA1B5756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9955-1123-E8F2-B7CE-C3142AAB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70A60-28D8-7876-60AC-5F2A587E5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06337-EFD0-D7E5-2AFE-11A4A879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D553-925D-9AB7-0F37-CF4222C5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2B547-682B-67F0-356A-79832404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1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442B6-2505-4135-EDB4-ED5F0368D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4C8B3-6B20-FC46-EB9A-90D01A96F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8B2B4-14EF-04D8-DE31-0C26E057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03C14-0710-644F-F21C-13809DFC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80DA5-D407-77DE-0272-60ABF029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E08E-DD0D-B73A-7F5F-682E90EC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823A1-5D5C-74DB-CE41-208C0601A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2FE6-A2A2-FF3F-7367-DC5DBF5D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22D90-F079-A2BE-A0F8-6BA30ADB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B449-1566-16DE-59E2-D6BCB328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FB04-79C5-B626-A451-54681652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F4643-2E23-4734-0BDF-C14FCD0C4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BA2CB-725E-79CA-672E-CCEB1A16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999F-61C5-6B1B-7015-C06B04DF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95D51-C1B2-9022-42D6-40946D05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3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A8F8-BEB3-5D66-2388-55D8293A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29FE-2CDD-27F2-CFBA-DF342341E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B5038-BB0F-FE85-9471-4DE0D1E9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8C91-F47F-CE18-9178-BAC6985C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E6275-2581-6449-77CB-B44A2E2C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B14C8-B6B8-B01D-3FED-88421215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2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1AB9-778C-672F-26E9-7D2CC20C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D12A0-8EC1-DE48-529F-8F545D50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8B18E-9F8D-7D31-9934-576003CB3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4927-7793-4637-FC23-56AD4D3B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8C0B4-1387-3C8B-8DD5-502EDE51C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609E0-E441-047A-AEBE-85742F78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873CA-0E5D-33CC-F78D-2D8C0720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46B99-204C-74E8-7EAC-1CD018CD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E548-FE4E-B44E-EB7E-C2ACD267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9F256-B697-018E-B5DD-C329EB30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D373D-9E69-D76D-5086-19F62AD0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3E206-DBE5-4951-8787-11628EEC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4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FE1BB-3B76-CB82-1F17-399AE10A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833F7-3C24-6D52-F5CC-559191F7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A4D62-7649-8E6A-6CFE-A5232D74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8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B5FD-09DF-01CF-F5DF-291154F2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1DB7-6C36-CBA4-21C3-47D406C2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85A5E-7145-AE7E-978A-08D664FE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77A4A-0637-269B-FF27-7D18AD31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09C32-083B-10F3-D290-0010754E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5EF6-FF49-3494-5DCF-463DDF7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9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D5EC-1355-EEB7-825B-8142F6F8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ABE8B-6A4D-F630-A91B-3985434ED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E699A-8F9D-CF00-AE21-1A18B63A5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B5B6D-A5BB-8ACD-18A0-90163381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C962-4034-74B9-4EF0-037553E3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FDABE-E125-8721-7F6B-F2D3FA8C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0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2D6095-08F7-0EE7-3185-750BC0F5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A2336-1C52-F22B-9C90-7F7E64655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CE509-5658-6205-71B0-4A64BF107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9FC85D-2525-B34B-A7A7-09DC6BD8EB04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40215-A677-6FE1-77D3-86E07092A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FAF5-E1EA-473A-F60C-E7C2CDD6C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4BB31A-21AC-1944-A41A-0F65D5ABC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Text" pitchFamily="2" charset="0"/>
          <a:ea typeface="SF Pro Text" pitchFamily="2" charset="0"/>
          <a:cs typeface="SF Pro Text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0DD9-EA13-60DB-3806-7E304F27C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/>
              <a:t>XPC Chart Review Simulator: Taking Flight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649DB-F549-1E90-EA26-A742C76FE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b="1" dirty="0"/>
              <a:t>Morris Aguilar, Ph.D.</a:t>
            </a:r>
          </a:p>
          <a:p>
            <a:r>
              <a:rPr lang="en-US" dirty="0"/>
              <a:t>Generative AI (GenAI) Fellow at XPC</a:t>
            </a:r>
          </a:p>
          <a:p>
            <a:r>
              <a:rPr lang="en-US" dirty="0"/>
              <a:t>03-19-2025</a:t>
            </a:r>
          </a:p>
        </p:txBody>
      </p:sp>
    </p:spTree>
    <p:extLst>
      <p:ext uri="{BB962C8B-B14F-4D97-AF65-F5344CB8AC3E}">
        <p14:creationId xmlns:p14="http://schemas.microsoft.com/office/powerpoint/2010/main" val="323352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68E2-6953-1C4C-B476-F532A0EF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Review Feedback Preview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B530E-3B71-23D2-7A74-0A74D3103E3A}"/>
              </a:ext>
            </a:extLst>
          </p:cNvPr>
          <p:cNvSpPr txBox="1"/>
          <p:nvPr/>
        </p:nvSpPr>
        <p:spPr>
          <a:xfrm>
            <a:off x="1566118" y="13367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4o-mini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3CE52-B689-6D2E-73C4-7BA713DD8261}"/>
              </a:ext>
            </a:extLst>
          </p:cNvPr>
          <p:cNvSpPr txBox="1"/>
          <p:nvPr/>
        </p:nvSpPr>
        <p:spPr>
          <a:xfrm>
            <a:off x="5860999" y="133709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3622-398B-E11F-0072-7F021E3FC545}"/>
              </a:ext>
            </a:extLst>
          </p:cNvPr>
          <p:cNvSpPr txBox="1"/>
          <p:nvPr/>
        </p:nvSpPr>
        <p:spPr>
          <a:xfrm>
            <a:off x="8628872" y="133709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o3-mini (reasoning model)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61C57-FB3E-380B-2F12-1151735D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200"/>
          <a:stretch/>
        </p:blipFill>
        <p:spPr>
          <a:xfrm>
            <a:off x="310657" y="1706094"/>
            <a:ext cx="3540369" cy="4668329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BBF0F-1D25-379D-5F2F-E52A27B7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699"/>
          <a:stretch/>
        </p:blipFill>
        <p:spPr>
          <a:xfrm>
            <a:off x="4325814" y="1706094"/>
            <a:ext cx="3540369" cy="4668329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F7F27B-4039-18F0-D295-60D33F404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2787"/>
          <a:stretch/>
        </p:blipFill>
        <p:spPr>
          <a:xfrm>
            <a:off x="8393723" y="1706094"/>
            <a:ext cx="3540368" cy="4668329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65320A-865D-C1B0-8D0C-9C11529AE36B}"/>
              </a:ext>
            </a:extLst>
          </p:cNvPr>
          <p:cNvSpPr txBox="1"/>
          <p:nvPr/>
        </p:nvSpPr>
        <p:spPr>
          <a:xfrm>
            <a:off x="1802562" y="6119445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660AA-2954-A7E0-2BDD-3E9EE0EDEB94}"/>
              </a:ext>
            </a:extLst>
          </p:cNvPr>
          <p:cNvSpPr txBox="1"/>
          <p:nvPr/>
        </p:nvSpPr>
        <p:spPr>
          <a:xfrm>
            <a:off x="5817718" y="6119445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B3ECE-88A7-02CE-BC2A-5967A04979CB}"/>
              </a:ext>
            </a:extLst>
          </p:cNvPr>
          <p:cNvSpPr txBox="1"/>
          <p:nvPr/>
        </p:nvSpPr>
        <p:spPr>
          <a:xfrm>
            <a:off x="9885627" y="611944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A637-A1D8-0EB2-AA7B-03E3ED07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to Consider for the Big Picture.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7AC99-26EA-A36D-4271-36FE4816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Prompts as Intellectual Property.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Anthropic’s</a:t>
            </a:r>
            <a:r>
              <a:rPr lang="en-US" dirty="0"/>
              <a:t> Anthology Fund</a:t>
            </a:r>
          </a:p>
          <a:p>
            <a:pPr lvl="1"/>
            <a:r>
              <a:rPr lang="en-US" dirty="0"/>
              <a:t>Focused on accelerating AI applications in areas including </a:t>
            </a:r>
            <a:r>
              <a:rPr lang="en-US" b="1" dirty="0"/>
              <a:t>education and healthcare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$25,000 in free Anthropic API credits.</a:t>
            </a:r>
          </a:p>
          <a:p>
            <a:endParaRPr lang="en-US" dirty="0"/>
          </a:p>
          <a:p>
            <a:r>
              <a:rPr lang="en-US" dirty="0"/>
              <a:t>XPC controlled LLM via AWS.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7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C23E0-231E-C36E-4569-85823DE0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DB83-17C2-3004-6743-97681D78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GenAI Self Sufficiency in the Near Future?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3FCBC9-6D52-9F77-5B81-ADF15771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31" y="3160876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81D196-7664-F99C-6843-DEC8758B1558}"/>
              </a:ext>
            </a:extLst>
          </p:cNvPr>
          <p:cNvSpPr txBox="1"/>
          <p:nvPr/>
        </p:nvSpPr>
        <p:spPr>
          <a:xfrm>
            <a:off x="2848099" y="3984690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Browser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27A5EAE-D89F-D7A5-EE42-5CD54A775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32" y="2986943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7679850C-0266-F0FB-80DA-0BBA45E3EB67}"/>
              </a:ext>
            </a:extLst>
          </p:cNvPr>
          <p:cNvSpPr/>
          <p:nvPr/>
        </p:nvSpPr>
        <p:spPr>
          <a:xfrm>
            <a:off x="4020240" y="358318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Oval 2054">
            <a:extLst>
              <a:ext uri="{FF2B5EF4-FFF2-40B4-BE49-F238E27FC236}">
                <a16:creationId xmlns:a16="http://schemas.microsoft.com/office/drawing/2014/main" id="{16923D4A-890A-681C-D7C5-9CB80F03788D}"/>
              </a:ext>
            </a:extLst>
          </p:cNvPr>
          <p:cNvSpPr/>
          <p:nvPr/>
        </p:nvSpPr>
        <p:spPr>
          <a:xfrm>
            <a:off x="4258079" y="358318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Oval 2056">
            <a:extLst>
              <a:ext uri="{FF2B5EF4-FFF2-40B4-BE49-F238E27FC236}">
                <a16:creationId xmlns:a16="http://schemas.microsoft.com/office/drawing/2014/main" id="{BF45D99E-A449-25FF-F161-0D1492A674DF}"/>
              </a:ext>
            </a:extLst>
          </p:cNvPr>
          <p:cNvSpPr/>
          <p:nvPr/>
        </p:nvSpPr>
        <p:spPr>
          <a:xfrm>
            <a:off x="4464078" y="358318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8">
            <a:extLst>
              <a:ext uri="{FF2B5EF4-FFF2-40B4-BE49-F238E27FC236}">
                <a16:creationId xmlns:a16="http://schemas.microsoft.com/office/drawing/2014/main" id="{3BA22DAA-C3C2-D762-3585-D11E845E3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509" y="2986943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Oval 2058">
            <a:extLst>
              <a:ext uri="{FF2B5EF4-FFF2-40B4-BE49-F238E27FC236}">
                <a16:creationId xmlns:a16="http://schemas.microsoft.com/office/drawing/2014/main" id="{49CF86D0-39B3-00B3-B053-845C5BD255EF}"/>
              </a:ext>
            </a:extLst>
          </p:cNvPr>
          <p:cNvSpPr/>
          <p:nvPr/>
        </p:nvSpPr>
        <p:spPr>
          <a:xfrm>
            <a:off x="7693217" y="358318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Oval 2059">
            <a:extLst>
              <a:ext uri="{FF2B5EF4-FFF2-40B4-BE49-F238E27FC236}">
                <a16:creationId xmlns:a16="http://schemas.microsoft.com/office/drawing/2014/main" id="{8FC3AB6F-E01D-0E66-3579-226C5DC1701F}"/>
              </a:ext>
            </a:extLst>
          </p:cNvPr>
          <p:cNvSpPr/>
          <p:nvPr/>
        </p:nvSpPr>
        <p:spPr>
          <a:xfrm>
            <a:off x="7931056" y="358318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6143B34B-1D10-8EFB-0CE2-F3A98573459F}"/>
              </a:ext>
            </a:extLst>
          </p:cNvPr>
          <p:cNvSpPr/>
          <p:nvPr/>
        </p:nvSpPr>
        <p:spPr>
          <a:xfrm>
            <a:off x="8137055" y="3583182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8DF10-9F69-D4E4-5DDB-BD4171FEB81A}"/>
              </a:ext>
            </a:extLst>
          </p:cNvPr>
          <p:cNvSpPr txBox="1"/>
          <p:nvPr/>
        </p:nvSpPr>
        <p:spPr>
          <a:xfrm>
            <a:off x="2982752" y="332688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SF Pro Text" pitchFamily="2" charset="0"/>
                <a:cs typeface="Futura Medium" panose="020B0602020204020303" pitchFamily="34" charset="-79"/>
              </a:rPr>
              <a:t>XPC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BD2150-7AEA-5192-5A73-A93B9E1D719F}"/>
              </a:ext>
            </a:extLst>
          </p:cNvPr>
          <p:cNvGrpSpPr/>
          <p:nvPr/>
        </p:nvGrpSpPr>
        <p:grpSpPr>
          <a:xfrm>
            <a:off x="8420596" y="3160876"/>
            <a:ext cx="1244697" cy="1347034"/>
            <a:chOff x="8420596" y="3160876"/>
            <a:chExt cx="1244697" cy="1347034"/>
          </a:xfrm>
        </p:grpSpPr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F982E23E-A1D4-04D9-1F81-AF181BC685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0596" y="3160876"/>
              <a:ext cx="1244697" cy="124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D0A0120-96F5-14D9-F295-554EA4C7F7DB}"/>
                </a:ext>
              </a:extLst>
            </p:cNvPr>
            <p:cNvGrpSpPr/>
            <p:nvPr/>
          </p:nvGrpSpPr>
          <p:grpSpPr>
            <a:xfrm>
              <a:off x="8657301" y="3322226"/>
              <a:ext cx="883575" cy="1185684"/>
              <a:chOff x="8657301" y="3322226"/>
              <a:chExt cx="883575" cy="118568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DFB642-8D96-CA7B-8986-E6428BECA0EC}"/>
                  </a:ext>
                </a:extLst>
              </p:cNvPr>
              <p:cNvSpPr txBox="1"/>
              <p:nvPr/>
            </p:nvSpPr>
            <p:spPr>
              <a:xfrm>
                <a:off x="8657301" y="3984690"/>
                <a:ext cx="8835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Local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Browser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31AB29-A685-E789-1108-ECF78BED51D2}"/>
                  </a:ext>
                </a:extLst>
              </p:cNvPr>
              <p:cNvSpPr txBox="1"/>
              <p:nvPr/>
            </p:nvSpPr>
            <p:spPr>
              <a:xfrm>
                <a:off x="8743300" y="3322226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Futura Medium" panose="020B0602020204020303" pitchFamily="34" charset="-79"/>
                    <a:ea typeface="SF Pro Text" pitchFamily="2" charset="0"/>
                    <a:cs typeface="Futura Medium" panose="020B0602020204020303" pitchFamily="34" charset="-79"/>
                  </a:rPr>
                  <a:t>XPC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FD8D32-DD6C-350F-7ED8-07A07C17FB5A}"/>
              </a:ext>
            </a:extLst>
          </p:cNvPr>
          <p:cNvSpPr txBox="1"/>
          <p:nvPr/>
        </p:nvSpPr>
        <p:spPr>
          <a:xfrm>
            <a:off x="838200" y="6189329"/>
            <a:ext cx="1022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* Mistral AI is one option out of several models open-source models that can be fully controlled in AWS.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4E0304-BFC9-1C73-8196-E878DA55CB6C}"/>
              </a:ext>
            </a:extLst>
          </p:cNvPr>
          <p:cNvGrpSpPr/>
          <p:nvPr/>
        </p:nvGrpSpPr>
        <p:grpSpPr>
          <a:xfrm>
            <a:off x="4721799" y="2428076"/>
            <a:ext cx="2748401" cy="2465292"/>
            <a:chOff x="4721799" y="2428076"/>
            <a:chExt cx="2748401" cy="246529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A3DCB7-78E4-9BB6-FCB8-F004F270DAD3}"/>
                </a:ext>
              </a:extLst>
            </p:cNvPr>
            <p:cNvGrpSpPr/>
            <p:nvPr/>
          </p:nvGrpSpPr>
          <p:grpSpPr>
            <a:xfrm>
              <a:off x="4721799" y="2428076"/>
              <a:ext cx="2748401" cy="2465292"/>
              <a:chOff x="4721799" y="2428076"/>
              <a:chExt cx="2748401" cy="2465292"/>
            </a:xfrm>
          </p:grpSpPr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4FDB9E53-CDDE-11E5-09AE-8D6EA849386A}"/>
                  </a:ext>
                </a:extLst>
              </p:cNvPr>
              <p:cNvGrpSpPr/>
              <p:nvPr/>
            </p:nvGrpSpPr>
            <p:grpSpPr>
              <a:xfrm>
                <a:off x="4721799" y="2976689"/>
                <a:ext cx="2748401" cy="1916679"/>
                <a:chOff x="5178724" y="3088457"/>
                <a:chExt cx="2748401" cy="1916679"/>
              </a:xfrm>
            </p:grpSpPr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9EA1D0BA-FB5D-4C60-E97C-A07149B7BC45}"/>
                    </a:ext>
                  </a:extLst>
                </p:cNvPr>
                <p:cNvSpPr/>
                <p:nvPr/>
              </p:nvSpPr>
              <p:spPr>
                <a:xfrm>
                  <a:off x="5178724" y="3088457"/>
                  <a:ext cx="2748401" cy="191667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1016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7659C0D-20BC-3114-9A44-D8C1D6F80389}"/>
                    </a:ext>
                  </a:extLst>
                </p:cNvPr>
                <p:cNvSpPr txBox="1"/>
                <p:nvPr/>
              </p:nvSpPr>
              <p:spPr>
                <a:xfrm>
                  <a:off x="5312882" y="4154953"/>
                  <a:ext cx="1064715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SF Pro Text" pitchFamily="2" charset="0"/>
                      <a:ea typeface="SF Pro Text" pitchFamily="2" charset="0"/>
                      <a:cs typeface="SF Pro Text" pitchFamily="2" charset="0"/>
                    </a:rPr>
                    <a:t>Mistral AI*</a:t>
                  </a:r>
                </a:p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SF Pro Text" pitchFamily="2" charset="0"/>
                      <a:ea typeface="SF Pro Text" pitchFamily="2" charset="0"/>
                      <a:cs typeface="SF Pro Text" pitchFamily="2" charset="0"/>
                    </a:rPr>
                    <a:t>Example</a:t>
                  </a:r>
                </a:p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SF Pro Text" pitchFamily="2" charset="0"/>
                      <a:ea typeface="SF Pro Text" pitchFamily="2" charset="0"/>
                      <a:cs typeface="SF Pro Text" pitchFamily="2" charset="0"/>
                    </a:rPr>
                    <a:t>Model</a:t>
                  </a:r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A831C6E-61BD-82FB-F438-E4085A3C3DEE}"/>
                    </a:ext>
                  </a:extLst>
                </p:cNvPr>
                <p:cNvGrpSpPr/>
                <p:nvPr/>
              </p:nvGrpSpPr>
              <p:grpSpPr>
                <a:xfrm>
                  <a:off x="7006761" y="3341934"/>
                  <a:ext cx="789294" cy="1562478"/>
                  <a:chOff x="7030955" y="3331863"/>
                  <a:chExt cx="789294" cy="1562478"/>
                </a:xfrm>
              </p:grpSpPr>
              <p:pic>
                <p:nvPicPr>
                  <p:cNvPr id="19" name="Picture 18" descr="A black and white logo&#10;&#10;AI-generated content may be incorrect.">
                    <a:extLst>
                      <a:ext uri="{FF2B5EF4-FFF2-40B4-BE49-F238E27FC236}">
                        <a16:creationId xmlns:a16="http://schemas.microsoft.com/office/drawing/2014/main" id="{C0C35474-CC98-B468-2EA5-344086772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030955" y="3331863"/>
                    <a:ext cx="789294" cy="789294"/>
                  </a:xfrm>
                  <a:prstGeom prst="rect">
                    <a:avLst/>
                  </a:prstGeom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5727E1D-6BC6-91C8-1A0E-82BDB7E3421C}"/>
                      </a:ext>
                    </a:extLst>
                  </p:cNvPr>
                  <p:cNvSpPr txBox="1"/>
                  <p:nvPr/>
                </p:nvSpPr>
                <p:spPr>
                  <a:xfrm>
                    <a:off x="7030955" y="4155677"/>
                    <a:ext cx="782587" cy="738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latin typeface="SF Pro Text" pitchFamily="2" charset="0"/>
                        <a:ea typeface="SF Pro Text" pitchFamily="2" charset="0"/>
                        <a:cs typeface="SF Pro Text" pitchFamily="2" charset="0"/>
                      </a:rPr>
                      <a:t>JSON</a:t>
                    </a:r>
                  </a:p>
                  <a:p>
                    <a:r>
                      <a:rPr lang="en-US" sz="1400" dirty="0">
                        <a:latin typeface="SF Pro Text" pitchFamily="2" charset="0"/>
                        <a:ea typeface="SF Pro Text" pitchFamily="2" charset="0"/>
                        <a:cs typeface="SF Pro Text" pitchFamily="2" charset="0"/>
                      </a:rPr>
                      <a:t>Format</a:t>
                    </a:r>
                  </a:p>
                  <a:p>
                    <a:r>
                      <a:rPr lang="en-US" sz="1400" dirty="0">
                        <a:latin typeface="SF Pro Text" pitchFamily="2" charset="0"/>
                        <a:ea typeface="SF Pro Text" pitchFamily="2" charset="0"/>
                        <a:cs typeface="SF Pro Text" pitchFamily="2" charset="0"/>
                      </a:rPr>
                      <a:t>Output</a:t>
                    </a:r>
                  </a:p>
                </p:txBody>
              </p:sp>
            </p:grpSp>
            <p:sp>
              <p:nvSpPr>
                <p:cNvPr id="2051" name="Right Arrow 2050">
                  <a:extLst>
                    <a:ext uri="{FF2B5EF4-FFF2-40B4-BE49-F238E27FC236}">
                      <a16:creationId xmlns:a16="http://schemas.microsoft.com/office/drawing/2014/main" id="{789FA957-1EE7-C195-D6EF-09CF742972DF}"/>
                    </a:ext>
                  </a:extLst>
                </p:cNvPr>
                <p:cNvSpPr/>
                <p:nvPr/>
              </p:nvSpPr>
              <p:spPr>
                <a:xfrm>
                  <a:off x="6361189" y="3481980"/>
                  <a:ext cx="521554" cy="439786"/>
                </a:xfrm>
                <a:prstGeom prst="right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1016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A5CC7F-D3F9-265F-F1B8-B2EB5BEF2770}"/>
                  </a:ext>
                </a:extLst>
              </p:cNvPr>
              <p:cNvSpPr txBox="1"/>
              <p:nvPr/>
            </p:nvSpPr>
            <p:spPr>
              <a:xfrm>
                <a:off x="4721799" y="2428076"/>
                <a:ext cx="23887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XPC AWS Infrastructure</a:t>
                </a:r>
              </a:p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Data and Privacy Controls</a:t>
                </a:r>
              </a:p>
            </p:txBody>
          </p:sp>
        </p:grpSp>
        <p:pic>
          <p:nvPicPr>
            <p:cNvPr id="11" name="Picture 10" descr="A pixelated image of a pumpkin face&#10;&#10;AI-generated content may be incorrect.">
              <a:extLst>
                <a:ext uri="{FF2B5EF4-FFF2-40B4-BE49-F238E27FC236}">
                  <a16:creationId xmlns:a16="http://schemas.microsoft.com/office/drawing/2014/main" id="{FBE88D23-86F2-7B95-4513-D171598C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8421" y="3284829"/>
              <a:ext cx="831139" cy="586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1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6" grpId="0" animBg="1"/>
      <p:bldP spid="2055" grpId="0" animBg="1"/>
      <p:bldP spid="2057" grpId="0" animBg="1"/>
      <p:bldP spid="2059" grpId="0" animBg="1"/>
      <p:bldP spid="2060" grpId="0" animBg="1"/>
      <p:bldP spid="20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44D2-FC3A-26FD-ABD0-ABB310C3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Next Steps: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78460-CCCB-1FB1-3E07-A340FEE1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OpenAI models</a:t>
            </a:r>
          </a:p>
          <a:p>
            <a:pPr lvl="1"/>
            <a:r>
              <a:rPr lang="en-US" dirty="0"/>
              <a:t>Anthropic</a:t>
            </a:r>
          </a:p>
          <a:p>
            <a:pPr lvl="1"/>
            <a:r>
              <a:rPr lang="en-US" dirty="0"/>
              <a:t>Mistral</a:t>
            </a:r>
          </a:p>
          <a:p>
            <a:pPr lvl="1"/>
            <a:r>
              <a:rPr lang="en-US" dirty="0" err="1"/>
              <a:t>LLaMA</a:t>
            </a:r>
            <a:endParaRPr lang="en-US" dirty="0"/>
          </a:p>
          <a:p>
            <a:r>
              <a:rPr lang="en-US" dirty="0"/>
              <a:t>Possible Future Directions</a:t>
            </a:r>
          </a:p>
          <a:p>
            <a:pPr lvl="1"/>
            <a:r>
              <a:rPr lang="en-US" dirty="0"/>
              <a:t>Interfacing the computational pipeline with:</a:t>
            </a:r>
          </a:p>
          <a:p>
            <a:pPr lvl="2"/>
            <a:r>
              <a:rPr lang="en-US" dirty="0"/>
              <a:t>U.S. Prevention Task Force API.</a:t>
            </a:r>
          </a:p>
          <a:p>
            <a:pPr lvl="2"/>
            <a:r>
              <a:rPr lang="en-US" dirty="0"/>
              <a:t>Standardized medication name retrieval.</a:t>
            </a:r>
          </a:p>
          <a:p>
            <a:pPr lvl="3"/>
            <a:r>
              <a:rPr lang="en-US" dirty="0"/>
              <a:t>E.g., </a:t>
            </a:r>
            <a:r>
              <a:rPr lang="en-US" dirty="0" err="1"/>
              <a:t>SciSpaCy</a:t>
            </a:r>
            <a:r>
              <a:rPr lang="en-US" dirty="0"/>
              <a:t> for named entity recognition.</a:t>
            </a:r>
          </a:p>
          <a:p>
            <a:pPr lvl="2"/>
            <a:r>
              <a:rPr lang="en-US" dirty="0"/>
              <a:t>Retrieving the latest medication prices from a data base.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7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75B4-D606-1300-FC00-C22DBE13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Clarifying Questions.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C168-B210-60E6-FF36-1D6CF754A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Items missing or recommended for the final output(s)?</a:t>
            </a:r>
          </a:p>
          <a:p>
            <a:endParaRPr lang="en-US" dirty="0"/>
          </a:p>
          <a:p>
            <a:r>
              <a:rPr lang="en-US" dirty="0"/>
              <a:t>Order items in the final output?</a:t>
            </a:r>
          </a:p>
          <a:p>
            <a:pPr lvl="1"/>
            <a:r>
              <a:rPr lang="en-US" dirty="0"/>
              <a:t>Social determinants of health.</a:t>
            </a:r>
          </a:p>
          <a:p>
            <a:pPr lvl="1"/>
            <a:r>
              <a:rPr lang="en-US" dirty="0"/>
              <a:t>Health maintenance items.</a:t>
            </a:r>
          </a:p>
        </p:txBody>
      </p:sp>
    </p:spTree>
    <p:extLst>
      <p:ext uri="{BB962C8B-B14F-4D97-AF65-F5344CB8AC3E}">
        <p14:creationId xmlns:p14="http://schemas.microsoft.com/office/powerpoint/2010/main" val="156531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B4E310-15A8-2F98-3D4C-1B6D902E5C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41F517-F89A-6BB7-361A-AA6A23927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3079"/>
            </a:avLst>
          </a:prstGeom>
          <a:gradFill flip="none" rotWithShape="1">
            <a:gsLst>
              <a:gs pos="33000">
                <a:srgbClr val="1C4E87"/>
              </a:gs>
              <a:gs pos="0">
                <a:srgbClr val="FCF586"/>
              </a:gs>
              <a:gs pos="66000">
                <a:srgbClr val="FCF586"/>
              </a:gs>
              <a:gs pos="100000">
                <a:srgbClr val="1C4E8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1B6ABF-797C-6E87-5FEE-C18B1C8DF2CF}"/>
              </a:ext>
            </a:extLst>
          </p:cNvPr>
          <p:cNvSpPr/>
          <p:nvPr/>
        </p:nvSpPr>
        <p:spPr>
          <a:xfrm>
            <a:off x="68066" y="70631"/>
            <a:ext cx="12055869" cy="6716738"/>
          </a:xfrm>
          <a:prstGeom prst="roundRect">
            <a:avLst>
              <a:gd name="adj" fmla="val 25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3DCA-B259-8920-9EA3-5B79FDF5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Review (CR) Prototype Road Map.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8BCE1C-530F-2B32-A658-FD49DBDF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56" y="3131972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F515ED8-3A60-6DE4-12D3-65CB56648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6113" y="3184171"/>
            <a:ext cx="553074" cy="553074"/>
          </a:xfr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7F13C77-4BDE-AB44-DCB1-7DE2E471A5EE}"/>
              </a:ext>
            </a:extLst>
          </p:cNvPr>
          <p:cNvGrpSpPr/>
          <p:nvPr/>
        </p:nvGrpSpPr>
        <p:grpSpPr>
          <a:xfrm>
            <a:off x="838200" y="2940139"/>
            <a:ext cx="1588137" cy="2386513"/>
            <a:chOff x="2183843" y="2754146"/>
            <a:chExt cx="1588137" cy="23865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30E74F-8822-B3D0-E248-5BB3F2254AE2}"/>
                </a:ext>
              </a:extLst>
            </p:cNvPr>
            <p:cNvSpPr txBox="1"/>
            <p:nvPr/>
          </p:nvSpPr>
          <p:spPr>
            <a:xfrm>
              <a:off x="2418724" y="3755664"/>
              <a:ext cx="135325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Markdown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Format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Prompts,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i.e., System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Prompt And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Patient Chart.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9866412-4709-4AE3-ED0B-E1401BDC25D1}"/>
                </a:ext>
              </a:extLst>
            </p:cNvPr>
            <p:cNvGrpSpPr/>
            <p:nvPr/>
          </p:nvGrpSpPr>
          <p:grpSpPr>
            <a:xfrm>
              <a:off x="2183843" y="2754146"/>
              <a:ext cx="1481885" cy="1000240"/>
              <a:chOff x="3531603" y="3313756"/>
              <a:chExt cx="1688656" cy="113980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4CF23A6-8C24-7A58-FD71-916A1F965A08}"/>
                  </a:ext>
                </a:extLst>
              </p:cNvPr>
              <p:cNvGrpSpPr/>
              <p:nvPr/>
            </p:nvGrpSpPr>
            <p:grpSpPr>
              <a:xfrm>
                <a:off x="4434731" y="3313756"/>
                <a:ext cx="785528" cy="1139806"/>
                <a:chOff x="1578008" y="2824640"/>
                <a:chExt cx="785528" cy="113980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0E3C9C4-F6C3-9DA7-377A-84F9BAFC0F89}"/>
                    </a:ext>
                  </a:extLst>
                </p:cNvPr>
                <p:cNvGrpSpPr/>
                <p:nvPr/>
              </p:nvGrpSpPr>
              <p:grpSpPr>
                <a:xfrm>
                  <a:off x="1578008" y="2824640"/>
                  <a:ext cx="573024" cy="868680"/>
                  <a:chOff x="1365504" y="2560320"/>
                  <a:chExt cx="573024" cy="868680"/>
                </a:xfrm>
              </p:grpSpPr>
              <p:sp>
                <p:nvSpPr>
                  <p:cNvPr id="33" name="Snip Single Corner Rectangle 32">
                    <a:extLst>
                      <a:ext uri="{FF2B5EF4-FFF2-40B4-BE49-F238E27FC236}">
                        <a16:creationId xmlns:a16="http://schemas.microsoft.com/office/drawing/2014/main" id="{9B75920E-1D0A-C11A-52D2-146F8E04CA46}"/>
                      </a:ext>
                    </a:extLst>
                  </p:cNvPr>
                  <p:cNvSpPr/>
                  <p:nvPr/>
                </p:nvSpPr>
                <p:spPr>
                  <a:xfrm>
                    <a:off x="1365504" y="2560320"/>
                    <a:ext cx="573024" cy="868680"/>
                  </a:xfrm>
                  <a:prstGeom prst="snip1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8C666E2C-CBD8-1DB2-EE6B-4C390AC1433B}"/>
                      </a:ext>
                    </a:extLst>
                  </p:cNvPr>
                  <p:cNvCxnSpPr/>
                  <p:nvPr/>
                </p:nvCxnSpPr>
                <p:spPr>
                  <a:xfrm>
                    <a:off x="1457326" y="2778920"/>
                    <a:ext cx="407194" cy="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93B81EC1-920F-DEAA-D828-31CAEB6E0276}"/>
                      </a:ext>
                    </a:extLst>
                  </p:cNvPr>
                  <p:cNvCxnSpPr/>
                  <p:nvPr/>
                </p:nvCxnSpPr>
                <p:spPr>
                  <a:xfrm>
                    <a:off x="1457326" y="2938464"/>
                    <a:ext cx="407194" cy="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629CCEB2-24BC-637E-7AED-D6EEE4641F80}"/>
                      </a:ext>
                    </a:extLst>
                  </p:cNvPr>
                  <p:cNvCxnSpPr/>
                  <p:nvPr/>
                </p:nvCxnSpPr>
                <p:spPr>
                  <a:xfrm>
                    <a:off x="1457326" y="3271839"/>
                    <a:ext cx="407194" cy="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506C5FA1-DB15-33BE-4988-0E6170EFFB71}"/>
                      </a:ext>
                    </a:extLst>
                  </p:cNvPr>
                  <p:cNvCxnSpPr/>
                  <p:nvPr/>
                </p:nvCxnSpPr>
                <p:spPr>
                  <a:xfrm>
                    <a:off x="1457326" y="3105152"/>
                    <a:ext cx="407194" cy="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7B32E93-F9F6-CD3C-F566-455D10F2B996}"/>
                    </a:ext>
                  </a:extLst>
                </p:cNvPr>
                <p:cNvGrpSpPr/>
                <p:nvPr/>
              </p:nvGrpSpPr>
              <p:grpSpPr>
                <a:xfrm>
                  <a:off x="1790512" y="3095766"/>
                  <a:ext cx="573024" cy="868680"/>
                  <a:chOff x="1365504" y="2560320"/>
                  <a:chExt cx="573024" cy="868680"/>
                </a:xfrm>
              </p:grpSpPr>
              <p:sp>
                <p:nvSpPr>
                  <p:cNvPr id="28" name="Snip Single Corner Rectangle 27">
                    <a:extLst>
                      <a:ext uri="{FF2B5EF4-FFF2-40B4-BE49-F238E27FC236}">
                        <a16:creationId xmlns:a16="http://schemas.microsoft.com/office/drawing/2014/main" id="{B9E418E0-1F23-0122-207A-2D164E5D590D}"/>
                      </a:ext>
                    </a:extLst>
                  </p:cNvPr>
                  <p:cNvSpPr/>
                  <p:nvPr/>
                </p:nvSpPr>
                <p:spPr>
                  <a:xfrm>
                    <a:off x="1365504" y="2560320"/>
                    <a:ext cx="573024" cy="868680"/>
                  </a:xfrm>
                  <a:prstGeom prst="snip1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7418F421-68EB-2631-08D8-1321694617AC}"/>
                      </a:ext>
                    </a:extLst>
                  </p:cNvPr>
                  <p:cNvCxnSpPr/>
                  <p:nvPr/>
                </p:nvCxnSpPr>
                <p:spPr>
                  <a:xfrm>
                    <a:off x="1457326" y="2778920"/>
                    <a:ext cx="407194" cy="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B1D21C19-79EF-5486-7389-8D0C712FFC67}"/>
                      </a:ext>
                    </a:extLst>
                  </p:cNvPr>
                  <p:cNvCxnSpPr/>
                  <p:nvPr/>
                </p:nvCxnSpPr>
                <p:spPr>
                  <a:xfrm>
                    <a:off x="1457326" y="2938464"/>
                    <a:ext cx="407194" cy="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559DF280-0234-356A-C976-F3BD1E1238B6}"/>
                      </a:ext>
                    </a:extLst>
                  </p:cNvPr>
                  <p:cNvCxnSpPr/>
                  <p:nvPr/>
                </p:nvCxnSpPr>
                <p:spPr>
                  <a:xfrm>
                    <a:off x="1457326" y="3271839"/>
                    <a:ext cx="407194" cy="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904458F-F84B-31EE-9601-31233B3FEFDF}"/>
                      </a:ext>
                    </a:extLst>
                  </p:cNvPr>
                  <p:cNvCxnSpPr/>
                  <p:nvPr/>
                </p:nvCxnSpPr>
                <p:spPr>
                  <a:xfrm>
                    <a:off x="1457326" y="3105152"/>
                    <a:ext cx="407194" cy="0"/>
                  </a:xfrm>
                  <a:prstGeom prst="line">
                    <a:avLst/>
                  </a:prstGeom>
                  <a:ln w="2222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7" name="Picture 16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5211E575-E11A-F241-01B6-E1C376AE3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1603" y="3554475"/>
                <a:ext cx="903128" cy="557400"/>
              </a:xfrm>
              <a:prstGeom prst="rect">
                <a:avLst/>
              </a:prstGeom>
            </p:spPr>
          </p:pic>
        </p:grp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56ACD24-BBA3-D519-81D4-4DBFF33AF93A}"/>
              </a:ext>
            </a:extLst>
          </p:cNvPr>
          <p:cNvSpPr/>
          <p:nvPr/>
        </p:nvSpPr>
        <p:spPr>
          <a:xfrm>
            <a:off x="2499250" y="3341308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98D029-DA6B-F989-E6F5-1C39E264C7E3}"/>
              </a:ext>
            </a:extLst>
          </p:cNvPr>
          <p:cNvSpPr txBox="1"/>
          <p:nvPr/>
        </p:nvSpPr>
        <p:spPr>
          <a:xfrm>
            <a:off x="3363761" y="3955786"/>
            <a:ext cx="7777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Python</a:t>
            </a:r>
            <a:b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Code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1A766E5-5A97-22B6-2642-A1FA0310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57" y="2958039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1E5BACC8-1C19-0374-90AB-1AFEB434F099}"/>
              </a:ext>
            </a:extLst>
          </p:cNvPr>
          <p:cNvSpPr/>
          <p:nvPr/>
        </p:nvSpPr>
        <p:spPr>
          <a:xfrm>
            <a:off x="4477165" y="3554278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6FF74640-8276-6B66-2B05-2126378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521" y="3131972"/>
            <a:ext cx="1244697" cy="12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Content Placeholder 1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0CF0190F-8097-D3A3-B093-629E72AD4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578" y="3184171"/>
            <a:ext cx="553074" cy="55307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D4F45C0-338B-2B77-8D75-265B25049C40}"/>
              </a:ext>
            </a:extLst>
          </p:cNvPr>
          <p:cNvSpPr txBox="1"/>
          <p:nvPr/>
        </p:nvSpPr>
        <p:spPr>
          <a:xfrm>
            <a:off x="9114226" y="3955786"/>
            <a:ext cx="7777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Local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Python</a:t>
            </a:r>
            <a:b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Code</a:t>
            </a:r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AAA9E9A2-3A34-9A86-0C37-0C4577EDF21C}"/>
              </a:ext>
            </a:extLst>
          </p:cNvPr>
          <p:cNvGrpSpPr/>
          <p:nvPr/>
        </p:nvGrpSpPr>
        <p:grpSpPr>
          <a:xfrm>
            <a:off x="10809377" y="3101489"/>
            <a:ext cx="502859" cy="762313"/>
            <a:chOff x="1969626" y="3471138"/>
            <a:chExt cx="502859" cy="762313"/>
          </a:xfrm>
        </p:grpSpPr>
        <p:sp>
          <p:nvSpPr>
            <p:cNvPr id="60" name="Snip Single Corner Rectangle 59">
              <a:extLst>
                <a:ext uri="{FF2B5EF4-FFF2-40B4-BE49-F238E27FC236}">
                  <a16:creationId xmlns:a16="http://schemas.microsoft.com/office/drawing/2014/main" id="{DF814DA6-91A4-6C7C-5E62-770CEF875DA1}"/>
                </a:ext>
              </a:extLst>
            </p:cNvPr>
            <p:cNvSpPr/>
            <p:nvPr/>
          </p:nvSpPr>
          <p:spPr>
            <a:xfrm>
              <a:off x="1969626" y="3471138"/>
              <a:ext cx="502859" cy="762313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345F920-6C6A-2830-D08A-0E1AB4B8AA76}"/>
                </a:ext>
              </a:extLst>
            </p:cNvPr>
            <p:cNvCxnSpPr/>
            <p:nvPr/>
          </p:nvCxnSpPr>
          <p:spPr>
            <a:xfrm>
              <a:off x="2050205" y="3662971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94065BC-5053-D5CA-8E55-E317711A7F8C}"/>
                </a:ext>
              </a:extLst>
            </p:cNvPr>
            <p:cNvCxnSpPr/>
            <p:nvPr/>
          </p:nvCxnSpPr>
          <p:spPr>
            <a:xfrm>
              <a:off x="2050205" y="3802980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66A199A-69E1-96BD-5578-0872B542F0CC}"/>
                </a:ext>
              </a:extLst>
            </p:cNvPr>
            <p:cNvCxnSpPr/>
            <p:nvPr/>
          </p:nvCxnSpPr>
          <p:spPr>
            <a:xfrm>
              <a:off x="2050205" y="4095534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6850352D-F447-8B07-30B2-D052423101E1}"/>
                </a:ext>
              </a:extLst>
            </p:cNvPr>
            <p:cNvCxnSpPr/>
            <p:nvPr/>
          </p:nvCxnSpPr>
          <p:spPr>
            <a:xfrm>
              <a:off x="2050205" y="3949257"/>
              <a:ext cx="357334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8E5FEA89-513A-4EF9-C46C-B23D52686D17}"/>
              </a:ext>
            </a:extLst>
          </p:cNvPr>
          <p:cNvGrpSpPr/>
          <p:nvPr/>
        </p:nvGrpSpPr>
        <p:grpSpPr>
          <a:xfrm>
            <a:off x="5178724" y="2947785"/>
            <a:ext cx="2748401" cy="1916679"/>
            <a:chOff x="5178724" y="3088457"/>
            <a:chExt cx="2748401" cy="1916679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94BB4FD-9F31-E349-0F53-BF3F2768522C}"/>
                </a:ext>
              </a:extLst>
            </p:cNvPr>
            <p:cNvSpPr/>
            <p:nvPr/>
          </p:nvSpPr>
          <p:spPr>
            <a:xfrm>
              <a:off x="5178724" y="3088457"/>
              <a:ext cx="2748401" cy="19166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8F4AE4E4-13D2-03DB-A471-E36CCC65A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1698" y="3272644"/>
              <a:ext cx="865473" cy="86547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207152-209E-BFF4-3C3E-A736E7EE133C}"/>
                </a:ext>
              </a:extLst>
            </p:cNvPr>
            <p:cNvSpPr txBox="1"/>
            <p:nvPr/>
          </p:nvSpPr>
          <p:spPr>
            <a:xfrm>
              <a:off x="5401118" y="4151259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OpenAI</a:t>
              </a:r>
            </a:p>
            <a:p>
              <a:r>
                <a:rPr lang="en-US" sz="1400" dirty="0">
                  <a:latin typeface="SF Pro Text" pitchFamily="2" charset="0"/>
                  <a:ea typeface="SF Pro Text" pitchFamily="2" charset="0"/>
                  <a:cs typeface="SF Pro Text" pitchFamily="2" charset="0"/>
                </a:rPr>
                <a:t>API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A65FE72-F2C2-8730-894B-49603ADC92E1}"/>
                </a:ext>
              </a:extLst>
            </p:cNvPr>
            <p:cNvGrpSpPr/>
            <p:nvPr/>
          </p:nvGrpSpPr>
          <p:grpSpPr>
            <a:xfrm>
              <a:off x="7006761" y="3341934"/>
              <a:ext cx="789294" cy="1562478"/>
              <a:chOff x="7030955" y="3331863"/>
              <a:chExt cx="789294" cy="1562478"/>
            </a:xfrm>
          </p:grpSpPr>
          <p:pic>
            <p:nvPicPr>
              <p:cNvPr id="19" name="Picture 18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8935A1B8-E294-3AF3-C88F-513B0D73C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0955" y="3331863"/>
                <a:ext cx="789294" cy="789294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1FC0CA-DDD0-0281-7A88-44FC805D41FE}"/>
                  </a:ext>
                </a:extLst>
              </p:cNvPr>
              <p:cNvSpPr txBox="1"/>
              <p:nvPr/>
            </p:nvSpPr>
            <p:spPr>
              <a:xfrm>
                <a:off x="7030955" y="4155677"/>
                <a:ext cx="78258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JSON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Format</a:t>
                </a:r>
              </a:p>
              <a:p>
                <a:r>
                  <a:rPr lang="en-US" sz="1400" dirty="0">
                    <a:latin typeface="SF Pro Text" pitchFamily="2" charset="0"/>
                    <a:ea typeface="SF Pro Text" pitchFamily="2" charset="0"/>
                    <a:cs typeface="SF Pro Text" pitchFamily="2" charset="0"/>
                  </a:rPr>
                  <a:t>Output</a:t>
                </a:r>
              </a:p>
            </p:txBody>
          </p:sp>
        </p:grpSp>
        <p:sp>
          <p:nvSpPr>
            <p:cNvPr id="2051" name="Right Arrow 2050">
              <a:extLst>
                <a:ext uri="{FF2B5EF4-FFF2-40B4-BE49-F238E27FC236}">
                  <a16:creationId xmlns:a16="http://schemas.microsoft.com/office/drawing/2014/main" id="{3ACFF59E-6FB7-F19F-8465-99D79BB30E5A}"/>
                </a:ext>
              </a:extLst>
            </p:cNvPr>
            <p:cNvSpPr/>
            <p:nvPr/>
          </p:nvSpPr>
          <p:spPr>
            <a:xfrm>
              <a:off x="6361189" y="3481980"/>
              <a:ext cx="521554" cy="43978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53" name="Right Arrow 2052">
            <a:extLst>
              <a:ext uri="{FF2B5EF4-FFF2-40B4-BE49-F238E27FC236}">
                <a16:creationId xmlns:a16="http://schemas.microsoft.com/office/drawing/2014/main" id="{AE4AE86C-6AB8-0410-4587-5BBA32BB6266}"/>
              </a:ext>
            </a:extLst>
          </p:cNvPr>
          <p:cNvSpPr/>
          <p:nvPr/>
        </p:nvSpPr>
        <p:spPr>
          <a:xfrm>
            <a:off x="10173733" y="3316641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5" name="Oval 2054">
            <a:extLst>
              <a:ext uri="{FF2B5EF4-FFF2-40B4-BE49-F238E27FC236}">
                <a16:creationId xmlns:a16="http://schemas.microsoft.com/office/drawing/2014/main" id="{E496657A-8CC9-2EB6-0948-EE29F1B66D5D}"/>
              </a:ext>
            </a:extLst>
          </p:cNvPr>
          <p:cNvSpPr/>
          <p:nvPr/>
        </p:nvSpPr>
        <p:spPr>
          <a:xfrm>
            <a:off x="4715004" y="3554278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Oval 2056">
            <a:extLst>
              <a:ext uri="{FF2B5EF4-FFF2-40B4-BE49-F238E27FC236}">
                <a16:creationId xmlns:a16="http://schemas.microsoft.com/office/drawing/2014/main" id="{427A494B-2219-C31E-7C6C-04B144EE3B29}"/>
              </a:ext>
            </a:extLst>
          </p:cNvPr>
          <p:cNvSpPr/>
          <p:nvPr/>
        </p:nvSpPr>
        <p:spPr>
          <a:xfrm>
            <a:off x="4921003" y="3554278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8">
            <a:extLst>
              <a:ext uri="{FF2B5EF4-FFF2-40B4-BE49-F238E27FC236}">
                <a16:creationId xmlns:a16="http://schemas.microsoft.com/office/drawing/2014/main" id="{D57E9074-6153-340F-721B-A0D36106E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434" y="2958039"/>
            <a:ext cx="537563" cy="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Oval 2058">
            <a:extLst>
              <a:ext uri="{FF2B5EF4-FFF2-40B4-BE49-F238E27FC236}">
                <a16:creationId xmlns:a16="http://schemas.microsoft.com/office/drawing/2014/main" id="{93DF8A88-85C9-D0D1-93C9-F86E0C1230BC}"/>
              </a:ext>
            </a:extLst>
          </p:cNvPr>
          <p:cNvSpPr/>
          <p:nvPr/>
        </p:nvSpPr>
        <p:spPr>
          <a:xfrm>
            <a:off x="8150142" y="3554278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Oval 2059">
            <a:extLst>
              <a:ext uri="{FF2B5EF4-FFF2-40B4-BE49-F238E27FC236}">
                <a16:creationId xmlns:a16="http://schemas.microsoft.com/office/drawing/2014/main" id="{150EFB51-443B-9F30-9495-B7C9CA5C9AA3}"/>
              </a:ext>
            </a:extLst>
          </p:cNvPr>
          <p:cNvSpPr/>
          <p:nvPr/>
        </p:nvSpPr>
        <p:spPr>
          <a:xfrm>
            <a:off x="8387981" y="3554278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9F48BCA5-04DC-3724-6306-A2C39D353A18}"/>
              </a:ext>
            </a:extLst>
          </p:cNvPr>
          <p:cNvSpPr/>
          <p:nvPr/>
        </p:nvSpPr>
        <p:spPr>
          <a:xfrm>
            <a:off x="8593980" y="3554278"/>
            <a:ext cx="124944" cy="1249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2A3B0ABD-9B7F-BF4D-1B7A-988F2EE8CEAC}"/>
              </a:ext>
            </a:extLst>
          </p:cNvPr>
          <p:cNvSpPr txBox="1"/>
          <p:nvPr/>
        </p:nvSpPr>
        <p:spPr>
          <a:xfrm>
            <a:off x="10679512" y="3956974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Browser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Ready</a:t>
            </a:r>
          </a:p>
          <a:p>
            <a:r>
              <a:rPr lang="en-US" sz="14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Document</a:t>
            </a:r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A71DFA5B-AFA8-DD0E-CA80-650B2DC8F56E}"/>
              </a:ext>
            </a:extLst>
          </p:cNvPr>
          <p:cNvSpPr txBox="1"/>
          <p:nvPr/>
        </p:nvSpPr>
        <p:spPr>
          <a:xfrm>
            <a:off x="838200" y="6305748"/>
            <a:ext cx="5442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*Associated files and code are in a private GitHub project repository.</a:t>
            </a:r>
          </a:p>
        </p:txBody>
      </p:sp>
    </p:spTree>
    <p:extLst>
      <p:ext uri="{BB962C8B-B14F-4D97-AF65-F5344CB8AC3E}">
        <p14:creationId xmlns:p14="http://schemas.microsoft.com/office/powerpoint/2010/main" val="161372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0" grpId="0"/>
      <p:bldP spid="56" grpId="0" animBg="1"/>
      <p:bldP spid="59" grpId="0"/>
      <p:bldP spid="2053" grpId="0" animBg="1"/>
      <p:bldP spid="2055" grpId="0" animBg="1"/>
      <p:bldP spid="2057" grpId="0" animBg="1"/>
      <p:bldP spid="2059" grpId="0" animBg="1"/>
      <p:bldP spid="2060" grpId="0" animBg="1"/>
      <p:bldP spid="2061" grpId="0" animBg="1"/>
      <p:bldP spid="20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1858-8BAD-B9FD-FA8F-56481986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Anatomy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84ADC8-F0CE-2C22-9E20-2CD81D923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197473"/>
              </p:ext>
            </p:extLst>
          </p:nvPr>
        </p:nvGraphicFramePr>
        <p:xfrm>
          <a:off x="838201" y="1804510"/>
          <a:ext cx="10515600" cy="443154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3504450">
                  <a:extLst>
                    <a:ext uri="{9D8B030D-6E8A-4147-A177-3AD203B41FA5}">
                      <a16:colId xmlns:a16="http://schemas.microsoft.com/office/drawing/2014/main" val="3544246773"/>
                    </a:ext>
                  </a:extLst>
                </a:gridCol>
                <a:gridCol w="3505575">
                  <a:extLst>
                    <a:ext uri="{9D8B030D-6E8A-4147-A177-3AD203B41FA5}">
                      <a16:colId xmlns:a16="http://schemas.microsoft.com/office/drawing/2014/main" val="2130658813"/>
                    </a:ext>
                  </a:extLst>
                </a:gridCol>
                <a:gridCol w="3505575">
                  <a:extLst>
                    <a:ext uri="{9D8B030D-6E8A-4147-A177-3AD203B41FA5}">
                      <a16:colId xmlns:a16="http://schemas.microsoft.com/office/drawing/2014/main" val="4205758508"/>
                    </a:ext>
                  </a:extLst>
                </a:gridCol>
              </a:tblGrid>
              <a:tr h="1647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6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Prompt Engineering Strategy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6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Description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6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Advantages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3563852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Writing the System Prompt in Markdown Format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The widely adopted </a:t>
                      </a:r>
                      <a:r>
                        <a:rPr lang="en-US" sz="1400" b="1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Markdown</a:t>
                      </a: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 format provides conventions for structuring plain-text.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Enhances LM interpretability of the relationship between human written instructions.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3555928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Defining Agent Role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Defining the norm of interactions and function of the agent.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Improves performance by aligning the agent to a domain, i.e., medical chart review.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654492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In-Context Learning (ICL)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Description of task, requirements, and goals.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LM uses internal knowledge to understand the patterns and logic to generate the desired output.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8223510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Prune-and-Search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Listing specific topics include or exclude for consideration into final output.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Controlling the information that the agent considers to synthesize its final output more accurately.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4370112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Structured Output Formatting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A </a:t>
                      </a:r>
                      <a:r>
                        <a:rPr lang="en-US" sz="1400" b="1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JSON</a:t>
                      </a: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 output template provided in the system prompt.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Improves the usability and consistency of the outputs across SLMs for downstream processing.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7339563"/>
                  </a:ext>
                </a:extLst>
              </a:tr>
              <a:tr h="6977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Chain-of-Thought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Intermediate reasoning steps.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SF Pro Text" pitchFamily="2" charset="0"/>
                          <a:ea typeface="SF Pro Text" pitchFamily="2" charset="0"/>
                          <a:cs typeface="SF Pro Text" pitchFamily="2" charset="0"/>
                        </a:rPr>
                        <a:t>Breaks down the complex overarching task into simplified subtasks thereby improving performance.</a:t>
                      </a:r>
                    </a:p>
                  </a:txBody>
                  <a:tcPr marL="67921" marR="6792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5694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AEA04BD-C65D-1582-A69A-381C8EC7AF78}"/>
              </a:ext>
            </a:extLst>
          </p:cNvPr>
          <p:cNvSpPr txBox="1"/>
          <p:nvPr/>
        </p:nvSpPr>
        <p:spPr>
          <a:xfrm>
            <a:off x="838200" y="6492875"/>
            <a:ext cx="92704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Aguilar, MA, Abdullah, S. Open-Source Digital Scribe on Computationally Limited Hardware. Manuscript in Preparation for </a:t>
            </a:r>
            <a:r>
              <a:rPr lang="en-US" sz="1100" dirty="0" err="1">
                <a:latin typeface="SF Pro Text" pitchFamily="2" charset="0"/>
                <a:ea typeface="SF Pro Text" pitchFamily="2" charset="0"/>
                <a:cs typeface="SF Pro Text" pitchFamily="2" charset="0"/>
              </a:rPr>
              <a:t>NeurIPS</a:t>
            </a:r>
            <a:r>
              <a:rPr lang="en-US" sz="11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 2025.</a:t>
            </a:r>
          </a:p>
        </p:txBody>
      </p:sp>
    </p:spTree>
    <p:extLst>
      <p:ext uri="{BB962C8B-B14F-4D97-AF65-F5344CB8AC3E}">
        <p14:creationId xmlns:p14="http://schemas.microsoft.com/office/powerpoint/2010/main" val="352422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2F3F-DFAD-D1F5-0CE5-90F0E11F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 Prompting.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1849E-9289-16D1-3931-FF6E63024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Objective</a:t>
            </a:r>
            <a:r>
              <a:rPr lang="en-US" sz="2400" dirty="0"/>
              <a:t> defined.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Instructions</a:t>
            </a:r>
            <a:r>
              <a:rPr lang="en-US" sz="2400" dirty="0"/>
              <a:t> provided.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Guidelines</a:t>
            </a:r>
            <a:r>
              <a:rPr lang="en-US" sz="2400" dirty="0"/>
              <a:t> listed.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Safety guardrails </a:t>
            </a:r>
            <a:r>
              <a:rPr lang="en-US" sz="2400" dirty="0"/>
              <a:t>described.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JSON</a:t>
            </a:r>
            <a:r>
              <a:rPr lang="en-US" sz="2400" dirty="0"/>
              <a:t> output format defined. </a:t>
            </a:r>
          </a:p>
        </p:txBody>
      </p:sp>
    </p:spTree>
    <p:extLst>
      <p:ext uri="{BB962C8B-B14F-4D97-AF65-F5344CB8AC3E}">
        <p14:creationId xmlns:p14="http://schemas.microsoft.com/office/powerpoint/2010/main" val="276820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884B-F497-E5B2-67F1-C0A4CD40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CR: Output is Standardized in JSON.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44731-F235-C55B-612C-097B7552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5629" y="1587753"/>
            <a:ext cx="6900741" cy="4973385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70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E3C1689-DC37-4910-CC9D-EB91D99A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336"/>
          <a:stretch/>
        </p:blipFill>
        <p:spPr>
          <a:xfrm>
            <a:off x="310660" y="1690689"/>
            <a:ext cx="3540369" cy="4481512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874F7-7FFD-E411-511E-80D52924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+ Plan (cont’d on next slide.)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AD2678-0121-A298-0C03-043BC012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535"/>
          <a:stretch/>
        </p:blipFill>
        <p:spPr>
          <a:xfrm>
            <a:off x="8340971" y="1690688"/>
            <a:ext cx="3540369" cy="4481513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B26B3-F474-B3B2-2C9E-6FBEBEC1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5202"/>
          <a:stretch/>
        </p:blipFill>
        <p:spPr>
          <a:xfrm>
            <a:off x="4378569" y="1690688"/>
            <a:ext cx="3540369" cy="4481513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AEFB1A-11A2-353E-5C3B-7EF81D6F347B}"/>
              </a:ext>
            </a:extLst>
          </p:cNvPr>
          <p:cNvSpPr txBox="1"/>
          <p:nvPr/>
        </p:nvSpPr>
        <p:spPr>
          <a:xfrm>
            <a:off x="1802562" y="5926015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4BCBD-0C65-0B1B-AF67-1A837CF47A25}"/>
              </a:ext>
            </a:extLst>
          </p:cNvPr>
          <p:cNvSpPr txBox="1"/>
          <p:nvPr/>
        </p:nvSpPr>
        <p:spPr>
          <a:xfrm>
            <a:off x="5817718" y="5926015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C90D1E-651D-F833-9685-1C418E441645}"/>
              </a:ext>
            </a:extLst>
          </p:cNvPr>
          <p:cNvSpPr txBox="1"/>
          <p:nvPr/>
        </p:nvSpPr>
        <p:spPr>
          <a:xfrm>
            <a:off x="9885627" y="592601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EB6AC-8B44-7393-4631-879B821DB198}"/>
              </a:ext>
            </a:extLst>
          </p:cNvPr>
          <p:cNvSpPr txBox="1"/>
          <p:nvPr/>
        </p:nvSpPr>
        <p:spPr>
          <a:xfrm>
            <a:off x="1566118" y="13367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4o-mini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D507C-A4CB-2ABC-33B2-C36B308D973B}"/>
              </a:ext>
            </a:extLst>
          </p:cNvPr>
          <p:cNvSpPr txBox="1"/>
          <p:nvPr/>
        </p:nvSpPr>
        <p:spPr>
          <a:xfrm>
            <a:off x="5860999" y="133709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BA9278-46F5-9CDF-AE5D-E22771846947}"/>
              </a:ext>
            </a:extLst>
          </p:cNvPr>
          <p:cNvSpPr txBox="1"/>
          <p:nvPr/>
        </p:nvSpPr>
        <p:spPr>
          <a:xfrm>
            <a:off x="8628872" y="133709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o3-mini (reasoning model)</a:t>
            </a:r>
          </a:p>
        </p:txBody>
      </p:sp>
    </p:spTree>
    <p:extLst>
      <p:ext uri="{BB962C8B-B14F-4D97-AF65-F5344CB8AC3E}">
        <p14:creationId xmlns:p14="http://schemas.microsoft.com/office/powerpoint/2010/main" val="220584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FAECA-EE89-E548-923B-A86B09F1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001E8AA-CC0D-6FF7-BFE6-1F35350E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36"/>
          <a:stretch/>
        </p:blipFill>
        <p:spPr>
          <a:xfrm>
            <a:off x="310660" y="1928081"/>
            <a:ext cx="3540369" cy="4481512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D9DA5-5F46-ABED-FE57-7D78C089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Preventative Care Outputs in same JSON.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991FB0-213D-F097-B1C3-C33C197C3E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535"/>
          <a:stretch/>
        </p:blipFill>
        <p:spPr>
          <a:xfrm>
            <a:off x="8340971" y="1928080"/>
            <a:ext cx="3540369" cy="4481513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BCF23-EE65-1696-B833-8D1504A761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202"/>
          <a:stretch/>
        </p:blipFill>
        <p:spPr>
          <a:xfrm>
            <a:off x="4378569" y="1928080"/>
            <a:ext cx="3540369" cy="4481513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C69F70-6303-05F9-B382-AD094FE74456}"/>
              </a:ext>
            </a:extLst>
          </p:cNvPr>
          <p:cNvSpPr txBox="1"/>
          <p:nvPr/>
        </p:nvSpPr>
        <p:spPr>
          <a:xfrm>
            <a:off x="1802562" y="128174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8BD60-3847-3EE9-8415-9536173810C5}"/>
              </a:ext>
            </a:extLst>
          </p:cNvPr>
          <p:cNvSpPr txBox="1"/>
          <p:nvPr/>
        </p:nvSpPr>
        <p:spPr>
          <a:xfrm>
            <a:off x="5817718" y="128174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37F5F-2187-07B2-076D-16D3FF88E6FD}"/>
              </a:ext>
            </a:extLst>
          </p:cNvPr>
          <p:cNvSpPr txBox="1"/>
          <p:nvPr/>
        </p:nvSpPr>
        <p:spPr>
          <a:xfrm>
            <a:off x="9885627" y="1281748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…</a:t>
            </a:r>
            <a:endParaRPr lang="en-US" dirty="0"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03ED2-6DA7-B229-1110-02789FCEA616}"/>
              </a:ext>
            </a:extLst>
          </p:cNvPr>
          <p:cNvSpPr txBox="1"/>
          <p:nvPr/>
        </p:nvSpPr>
        <p:spPr>
          <a:xfrm>
            <a:off x="1566118" y="13367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4o-mini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AF788-0A9D-677C-310D-C37B7F814EAE}"/>
              </a:ext>
            </a:extLst>
          </p:cNvPr>
          <p:cNvSpPr txBox="1"/>
          <p:nvPr/>
        </p:nvSpPr>
        <p:spPr>
          <a:xfrm>
            <a:off x="5860999" y="133709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4o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3A187-F076-F517-AEF3-6884BF4B67FA}"/>
              </a:ext>
            </a:extLst>
          </p:cNvPr>
          <p:cNvSpPr txBox="1"/>
          <p:nvPr/>
        </p:nvSpPr>
        <p:spPr>
          <a:xfrm>
            <a:off x="8628872" y="133709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o3-mini (reasoning model)</a:t>
            </a:r>
          </a:p>
        </p:txBody>
      </p:sp>
    </p:spTree>
    <p:extLst>
      <p:ext uri="{BB962C8B-B14F-4D97-AF65-F5344CB8AC3E}">
        <p14:creationId xmlns:p14="http://schemas.microsoft.com/office/powerpoint/2010/main" val="37977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F294-BF9C-BA8E-F637-B1FFC897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Chart Review Feedback JSON.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E820-9956-DA6B-1187-15682244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3" y="2007211"/>
            <a:ext cx="5158154" cy="3743345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57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6C64-DA01-28AE-92D5-D9B651AE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Feedback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52787-E480-B194-6537-AFCB138C9249}"/>
              </a:ext>
            </a:extLst>
          </p:cNvPr>
          <p:cNvSpPr txBox="1"/>
          <p:nvPr/>
        </p:nvSpPr>
        <p:spPr>
          <a:xfrm>
            <a:off x="838200" y="4037882"/>
            <a:ext cx="281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Chart Review JSON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70B8B-FB8A-CF2B-76E3-A04ABD27CE7F}"/>
              </a:ext>
            </a:extLst>
          </p:cNvPr>
          <p:cNvSpPr txBox="1"/>
          <p:nvPr/>
        </p:nvSpPr>
        <p:spPr>
          <a:xfrm>
            <a:off x="4698602" y="4035669"/>
            <a:ext cx="27526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Feedback Agent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Feedback system prompt.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e.g., 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4o evals 4o CR,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o3-mini evals o3-mini CR.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E6671-EEC0-061F-D048-EA40890A2724}"/>
              </a:ext>
            </a:extLst>
          </p:cNvPr>
          <p:cNvSpPr txBox="1"/>
          <p:nvPr/>
        </p:nvSpPr>
        <p:spPr>
          <a:xfrm>
            <a:off x="8456412" y="4037899"/>
            <a:ext cx="2473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Feedback JSON Output</a:t>
            </a: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93A5F7D-45FF-BC68-8184-21F72752F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61" y="2996263"/>
            <a:ext cx="865473" cy="865473"/>
          </a:xfrm>
          <a:prstGeom prst="rect">
            <a:avLst/>
          </a:prstGeom>
        </p:spPr>
      </p:pic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E535F0FE-5699-97C0-C2B1-1354FB7B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45" y="3034352"/>
            <a:ext cx="789294" cy="789294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4A241F21-BE3F-0910-EF6B-F451E342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642" y="3034352"/>
            <a:ext cx="789294" cy="78929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F61BFC7-90DC-1FE7-B809-C8B2D701254E}"/>
              </a:ext>
            </a:extLst>
          </p:cNvPr>
          <p:cNvSpPr/>
          <p:nvPr/>
        </p:nvSpPr>
        <p:spPr>
          <a:xfrm>
            <a:off x="3868123" y="3383860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95345BD-EA6A-21C0-5713-B1CD45C41F7B}"/>
              </a:ext>
            </a:extLst>
          </p:cNvPr>
          <p:cNvSpPr/>
          <p:nvPr/>
        </p:nvSpPr>
        <p:spPr>
          <a:xfrm>
            <a:off x="7631161" y="3383860"/>
            <a:ext cx="521554" cy="43978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6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604</Words>
  <Application>Microsoft Macintosh PowerPoint</Application>
  <PresentationFormat>Widescreen</PresentationFormat>
  <Paragraphs>136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Futura Medium</vt:lpstr>
      <vt:lpstr>SF Pro Text</vt:lpstr>
      <vt:lpstr>Office Theme</vt:lpstr>
      <vt:lpstr>XPC Chart Review Simulator: Taking Flight</vt:lpstr>
      <vt:lpstr>Chart Review (CR) Prototype Road Map.</vt:lpstr>
      <vt:lpstr>Prompt Anatomy</vt:lpstr>
      <vt:lpstr>CR Prompting.</vt:lpstr>
      <vt:lpstr>CR: Output is Standardized in JSON.</vt:lpstr>
      <vt:lpstr>Assessment + Plan (cont’d on next slide.)</vt:lpstr>
      <vt:lpstr>Preventative Care Outputs in same JSON.</vt:lpstr>
      <vt:lpstr>Prompt Chart Review Feedback JSON.</vt:lpstr>
      <vt:lpstr>Feedback Workflow</vt:lpstr>
      <vt:lpstr>Chart Review Feedback Preview</vt:lpstr>
      <vt:lpstr>Ideas to Consider for the Big Picture.</vt:lpstr>
      <vt:lpstr>GenAI Self Sufficiency in the Near Future?</vt:lpstr>
      <vt:lpstr>Practical Next Steps: </vt:lpstr>
      <vt:lpstr>Clarifying Questions.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Aguilar, Morris A</dc:creator>
  <cp:lastModifiedBy>Morris Alexander Aguilar</cp:lastModifiedBy>
  <cp:revision>19</cp:revision>
  <dcterms:created xsi:type="dcterms:W3CDTF">2025-03-19T14:12:13Z</dcterms:created>
  <dcterms:modified xsi:type="dcterms:W3CDTF">2025-03-21T01:24:32Z</dcterms:modified>
</cp:coreProperties>
</file>